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82" d="100"/>
          <a:sy n="82" d="100"/>
        </p:scale>
        <p:origin x="56" y="-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55C1C-19E2-4E3C-8B36-BEB1E7BCCD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Falck Medical Multi-Function DEVICE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E74E8F-E7DC-47C7-A7E8-ADDD42C766F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COPYRIGHT 2020 </a:t>
            </a:r>
          </a:p>
        </p:txBody>
      </p:sp>
    </p:spTree>
    <p:extLst>
      <p:ext uri="{BB962C8B-B14F-4D97-AF65-F5344CB8AC3E}">
        <p14:creationId xmlns:p14="http://schemas.microsoft.com/office/powerpoint/2010/main" val="3089849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14B13-73EA-4113-8D87-B813E4EB0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FAT1 Device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86D70428-9B4E-4E5C-9967-93FE90927E1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8878" r="8878"/>
          <a:stretch>
            <a:fillRect/>
          </a:stretch>
        </p:blipFill>
        <p:spPr>
          <a:xfrm>
            <a:off x="827087" y="895350"/>
            <a:ext cx="3280974" cy="457200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BB73AF-0123-4B19-B8A3-676CCC7A3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sz="2400" dirty="0"/>
              <a:t>First Artificially Intelligent FDA PMA Cleared Combination  Device: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/>
              <a:t>Serial Intra-Ocular Pressure.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 err="1"/>
              <a:t>Ophthalmodynamometry</a:t>
            </a:r>
            <a:r>
              <a:rPr lang="en-US" sz="2400" dirty="0"/>
              <a:t>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 err="1"/>
              <a:t>Tonography</a:t>
            </a:r>
            <a:r>
              <a:rPr lang="en-US" sz="2400" dirty="0"/>
              <a:t>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/>
              <a:t>Fixed Use Disposable Prism. Blocks Infection.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/>
              <a:t>Multiple FDA PMA Clinical Efficacy Studies.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/>
              <a:t>Multiple National / International Patents</a:t>
            </a:r>
          </a:p>
        </p:txBody>
      </p:sp>
    </p:spTree>
    <p:extLst>
      <p:ext uri="{BB962C8B-B14F-4D97-AF65-F5344CB8AC3E}">
        <p14:creationId xmlns:p14="http://schemas.microsoft.com/office/powerpoint/2010/main" val="935175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54666-1338-4C80-A168-A47505F98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Intraocular Pressure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B0CCDD-2E91-4F57-B09E-13402465D23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62500" lnSpcReduction="20000"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Optical  Applanation Measurement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Compensates for Corneal Biomechanics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Multiple Serial IOP Measurements – N Value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Systolic and Diastolic IOP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Average IOP Displayed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IOP Variation with Cardiac Cycle - OPA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Precision Displayed</a:t>
            </a:r>
          </a:p>
          <a:p>
            <a:r>
              <a:rPr lang="en-US" dirty="0"/>
              <a:t> 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/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F51E44F3-F672-4522-8129-D99F72D7F36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9593" r="959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454923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66F16-EB0D-4E1B-B169-CD766940D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OPHTHALMODYNAMOMETRY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378620E1-37C9-4AF2-BD76-C8B1A59DDCE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3884" r="3884"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5B4727-C79A-4898-84CE-6B99A25AD8D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10000"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Mean Central Artery Pressure (MCRAP) measurement.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Data Captured During Multiple Cardiac Cycles.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Mean Arterial BP Displayed.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MCRAP – IOP = True Ocular Perfusion Pressure (OPP).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Reduced OPP is a risk factor for glaucoma progression.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Abnormal OPH - Increased Risk of Stroke.</a:t>
            </a:r>
          </a:p>
        </p:txBody>
      </p:sp>
    </p:spTree>
    <p:extLst>
      <p:ext uri="{BB962C8B-B14F-4D97-AF65-F5344CB8AC3E}">
        <p14:creationId xmlns:p14="http://schemas.microsoft.com/office/powerpoint/2010/main" val="2952736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F8966-A215-47EC-9139-2337BA8BB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TONOGRAPHY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E2C781-EA15-408F-B339-BFF04C46716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7500" lnSpcReduction="20000"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Optical Aqueous Humor Outflow Measurement.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Aqueous Outflow Decreased in Glaucoma. 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Decreased Outflow = Increased TM Resistance.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Decreased Outflow = Increased IOP Fluctuation.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Document Therapeutic Efficacy of Outflow Interventions.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Document Need for Additional Intervention.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Glaucoma risk assessment.</a:t>
            </a: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4A1EA140-32E0-47B3-A40A-501A7E5C124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3684" r="368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200828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C6EF7-C567-42CF-B67C-71E459F84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337" y="448732"/>
            <a:ext cx="8534400" cy="1507067"/>
          </a:xfrm>
        </p:spPr>
        <p:txBody>
          <a:bodyPr>
            <a:normAutofit/>
          </a:bodyPr>
          <a:lstStyle/>
          <a:p>
            <a:r>
              <a:rPr lang="en-US" sz="2400" dirty="0"/>
              <a:t>Clinical comparison of the FAT1 and THE GAT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948DFD-C141-4994-84DB-4BA8F62033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1" y="1753850"/>
            <a:ext cx="8555663" cy="422361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5600" dirty="0"/>
              <a:t>Protocol: FDA PMA single site blinded randomized clinical study. IOP, pachymetry and keratometry recorded.  Two-hundred nine eyes enrolled. </a:t>
            </a:r>
          </a:p>
          <a:p>
            <a:pPr marL="0" indent="0">
              <a:buNone/>
            </a:pPr>
            <a:endParaRPr lang="en-US" sz="5600" dirty="0"/>
          </a:p>
          <a:p>
            <a:pPr marL="0" indent="0">
              <a:buNone/>
            </a:pPr>
            <a:r>
              <a:rPr lang="en-US" sz="5600" dirty="0"/>
              <a:t>Results:</a:t>
            </a:r>
          </a:p>
          <a:p>
            <a:pPr marL="514350" indent="-514350">
              <a:buAutoNum type="arabicPeriod"/>
            </a:pPr>
            <a:r>
              <a:rPr lang="en-US" sz="5600" dirty="0"/>
              <a:t>No relationship between  corneal thickness, curvature and FAT1 readings ( p=0.06, 0.04).</a:t>
            </a:r>
          </a:p>
          <a:p>
            <a:pPr marL="514350" indent="-514350">
              <a:buAutoNum type="arabicPeriod"/>
            </a:pPr>
            <a:r>
              <a:rPr lang="en-US" sz="5600" dirty="0"/>
              <a:t>Linear regression relationship between FAT1 and GAT IOP readings, r squared value 0.925. </a:t>
            </a:r>
          </a:p>
          <a:p>
            <a:pPr marL="514350" indent="-514350">
              <a:buAutoNum type="arabicPeriod"/>
            </a:pPr>
            <a:r>
              <a:rPr lang="en-US" sz="5600" dirty="0"/>
              <a:t>Bland Altmann Analysis, mean paired difference of diastolic IOP, FAT1 – GAT 0.7 mmHg.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5600" dirty="0"/>
              <a:t>Bias testing; Distribution and Randomness Test, T-Test and Wilcoxon Rank Sum Test. No bias found for measurement sequence, operator, intra—visit or inter-visit  measurements.</a:t>
            </a:r>
          </a:p>
          <a:p>
            <a:pPr marL="0" indent="0">
              <a:buNone/>
            </a:pPr>
            <a:r>
              <a:rPr lang="en-US" sz="5600" dirty="0"/>
              <a:t>Conclusion;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5600" dirty="0"/>
              <a:t>FAT1 readings not effected by corneal thickness or curvature.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5600" dirty="0"/>
              <a:t>No significant difference between FAT1 and GAT1 diastolic IOP readings.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5600" dirty="0"/>
              <a:t>FAT1 measurement results are independent of operator, visit sequence or testing sequence.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500077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9EF45-F4E7-4107-9E98-6046A0A1A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647" y="217357"/>
            <a:ext cx="8566540" cy="1057820"/>
          </a:xfrm>
        </p:spPr>
        <p:txBody>
          <a:bodyPr>
            <a:normAutofit/>
          </a:bodyPr>
          <a:lstStyle/>
          <a:p>
            <a:r>
              <a:rPr lang="en-US" sz="2400" dirty="0"/>
              <a:t>FAT1 Clinical TONOGRAPHY </a:t>
            </a:r>
            <a:r>
              <a:rPr lang="en-US" sz="2400" dirty="0" err="1"/>
              <a:t>sTUDY</a:t>
            </a:r>
            <a:endParaRPr lang="en-US" sz="2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387C72-0769-44D4-949D-D563054D39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9607" y="1558977"/>
            <a:ext cx="8514075" cy="4227226"/>
          </a:xfrm>
        </p:spPr>
        <p:txBody>
          <a:bodyPr>
            <a:normAutofit fontScale="85000" lnSpcReduction="20000"/>
          </a:bodyPr>
          <a:lstStyle/>
          <a:p>
            <a:r>
              <a:rPr lang="en-US" sz="1400" dirty="0"/>
              <a:t>Protocol: FDA PMA Single Site Blinded Randomized Prospective Study. Sixty-one eyes with glaucoma and thirty eyes without glaucoma enrolled. One hundred eighty-two IOP and Outflow Facility measurements recorded.</a:t>
            </a:r>
          </a:p>
          <a:p>
            <a:endParaRPr lang="en-US" sz="1400" dirty="0"/>
          </a:p>
          <a:p>
            <a:r>
              <a:rPr lang="en-US" sz="1400" dirty="0"/>
              <a:t>Results: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Glaucoma Eyes: Average Pattern Defect: 3.67 +/- 4.1 db. Average Mean Defect – 3.00 +/- 3.6 db.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IOP range 12.9 to 42 mmHg.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Average Outflow Facility in Glaucoma Group: 0.09 +/- 0.05 ul/minute.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Average Outflow Facility in Normal Group: 0.31 +/- 0.12 ul/minute.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Outflow Facility difference between the Glaucoma Group and the Normal Group was statistically significant, p &lt; 0.0001. 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Impaired Outflow Facility correlated with glaucoma severity, &lt; 0.09 ul/minute in advanced glaucoma  eyes.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Bias analysis: No bias effect for operator (p=0.99),  intra-visit (p=0.99) or inter-visit testing (p=0.64).</a:t>
            </a:r>
          </a:p>
          <a:p>
            <a:r>
              <a:rPr lang="en-US" sz="1400" dirty="0"/>
              <a:t>Conclusion: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FAT1 </a:t>
            </a:r>
            <a:r>
              <a:rPr lang="en-US" sz="1400" dirty="0" err="1"/>
              <a:t>Tonographic</a:t>
            </a:r>
            <a:r>
              <a:rPr lang="en-US" sz="1400" dirty="0"/>
              <a:t> Outflow Facility was significantly different in glaucomatous eyes versus normal eyes.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Eyes with advanced glaucoma had the lowest outflow facility.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FAT1 </a:t>
            </a:r>
            <a:r>
              <a:rPr lang="en-US" sz="1400" dirty="0" err="1"/>
              <a:t>Tonographic</a:t>
            </a:r>
            <a:r>
              <a:rPr lang="en-US" sz="1400" dirty="0"/>
              <a:t> measurements confirm that glaucomatous  eyes have impaired outflow facility.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Measuring Outflow Facility is critical in the effective management of glaucoma.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1791546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EB602-5186-42E5-BEA4-352716FE0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687" y="467782"/>
            <a:ext cx="8534400" cy="1507067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C96C74-ABC8-45A0-8E5E-3E4E254C2E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275" y="2066925"/>
            <a:ext cx="8542337" cy="2234142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400" dirty="0">
                <a:latin typeface="+mj-lt"/>
              </a:rPr>
              <a:t>FAT1 is the first artificially intelligent combination device.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latin typeface="+mj-lt"/>
              </a:rPr>
              <a:t>Measures Serial IOP, Mean Central Retinal Artery Pressure (</a:t>
            </a:r>
            <a:r>
              <a:rPr lang="en-US" sz="1400" dirty="0" err="1">
                <a:latin typeface="+mj-lt"/>
              </a:rPr>
              <a:t>Ophthalmodynamometry</a:t>
            </a:r>
            <a:r>
              <a:rPr lang="en-US" sz="1400" dirty="0">
                <a:latin typeface="+mj-lt"/>
              </a:rPr>
              <a:t>), and Aqueous Outflow (</a:t>
            </a:r>
            <a:r>
              <a:rPr lang="en-US" sz="1400" dirty="0" err="1">
                <a:latin typeface="+mj-lt"/>
              </a:rPr>
              <a:t>Tonography</a:t>
            </a:r>
            <a:r>
              <a:rPr lang="en-US" sz="1400" dirty="0">
                <a:latin typeface="+mj-lt"/>
              </a:rPr>
              <a:t>).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latin typeface="+mj-lt"/>
              </a:rPr>
              <a:t>Measures Diastolic and Systolic IOP.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latin typeface="+mj-lt"/>
              </a:rPr>
              <a:t>Compensates for corneal biomechanics.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latin typeface="+mj-lt"/>
              </a:rPr>
              <a:t>Fixed use disposable prism blocks infection.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latin typeface="+mj-lt"/>
              </a:rPr>
              <a:t>FDA PMA blinded prospective clinical studies </a:t>
            </a:r>
            <a:r>
              <a:rPr lang="en-US" sz="1400">
                <a:latin typeface="+mj-lt"/>
              </a:rPr>
              <a:t>confirm FAT1 </a:t>
            </a:r>
            <a:r>
              <a:rPr lang="en-US" sz="1400" dirty="0">
                <a:latin typeface="+mj-lt"/>
              </a:rPr>
              <a:t>measurement accuracy and precision.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latin typeface="+mj-lt"/>
              </a:rPr>
              <a:t>FDA PMA FAT1 clinical studies confirm impaired outflow in glaucomatous eyes.</a:t>
            </a:r>
          </a:p>
        </p:txBody>
      </p:sp>
    </p:spTree>
    <p:extLst>
      <p:ext uri="{BB962C8B-B14F-4D97-AF65-F5344CB8AC3E}">
        <p14:creationId xmlns:p14="http://schemas.microsoft.com/office/powerpoint/2010/main" val="2166334373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434</TotalTime>
  <Words>602</Words>
  <Application>Microsoft Office PowerPoint</Application>
  <PresentationFormat>Widescreen</PresentationFormat>
  <Paragraphs>70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Century Gothic</vt:lpstr>
      <vt:lpstr>Wingdings</vt:lpstr>
      <vt:lpstr>Wingdings 3</vt:lpstr>
      <vt:lpstr>Slice</vt:lpstr>
      <vt:lpstr>Falck Medical Multi-Function DEVICE</vt:lpstr>
      <vt:lpstr>FAT1 Device</vt:lpstr>
      <vt:lpstr>Intraocular Pressure</vt:lpstr>
      <vt:lpstr>OPHTHALMODYNAMOMETRY</vt:lpstr>
      <vt:lpstr>TONOGRAPHY</vt:lpstr>
      <vt:lpstr>Clinical comparison of the FAT1 and THE GAT</vt:lpstr>
      <vt:lpstr>FAT1 Clinical TONOGRAPHY sTUDY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Falck Medical Multi-Function DEVICE</dc:title>
  <dc:creator>frank falck</dc:creator>
  <cp:lastModifiedBy>frank falck</cp:lastModifiedBy>
  <cp:revision>48</cp:revision>
  <dcterms:created xsi:type="dcterms:W3CDTF">2019-12-24T02:43:44Z</dcterms:created>
  <dcterms:modified xsi:type="dcterms:W3CDTF">2020-01-02T01:42:33Z</dcterms:modified>
</cp:coreProperties>
</file>